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91" r:id="rId3"/>
    <p:sldId id="303" r:id="rId4"/>
    <p:sldId id="302" r:id="rId5"/>
    <p:sldId id="378" r:id="rId6"/>
    <p:sldId id="304" r:id="rId7"/>
    <p:sldId id="377" r:id="rId8"/>
    <p:sldId id="379" r:id="rId9"/>
    <p:sldId id="381" r:id="rId10"/>
    <p:sldId id="382" r:id="rId11"/>
    <p:sldId id="301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810"/>
  </p:normalViewPr>
  <p:slideViewPr>
    <p:cSldViewPr snapToGrid="0" snapToObjects="1">
      <p:cViewPr>
        <p:scale>
          <a:sx n="102" d="100"/>
          <a:sy n="102" d="100"/>
        </p:scale>
        <p:origin x="151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7FB6F-9277-1A4D-9203-2AF89576D8CF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5B4C3-7B0B-DB4A-9504-8D12AB7EF9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67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Reference year is 2000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Simulations are equilibrium</a:t>
            </a:r>
            <a:r>
              <a:rPr lang="en-US" baseline="0" dirty="0"/>
              <a:t> simulations for 160-200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Each subplot is for a certain emission region (i.e. top left is when changes are done within the European domain)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Y-axis shows temperature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X-axis shows response region (Arctic, Mid-latitudes, tropics, southern hemisphere)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temperature response is always the largest in the Arctic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It doesn’t matter where the emission changes are done. Slightly weaker response for South Asian emissions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Temperature response for BC is ~5 times temperature response for SO2.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8A86F-83BF-A14F-B139-112AFE8CAA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8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5B4C3-7B0B-DB4A-9504-8D12AB7EF93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14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Note that the temperature response is only due to the changes in SO2 emissions – it’s not the actual simulated temperature change in the Arctic.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The temperature response does not follow the radiation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If we look at it in numbers it is quite clear. The main reason is not transport of aerosols and a local radiative effect.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The main reason is that the extra input of energy over Europe, the extra heat, is transported from the region towards the Arctic.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/>
              <a:t>Once in the Arctic, the signal gets amplified just as it is for GHG forcing.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baseline="0" dirty="0"/>
              <a:t>The effective radiative forcing is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.24 - 0.54 = +0.70 W/m2 for the Arctic and 1.92 - 0.22 = +1.7 W/m2  for Europe.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fixed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SSTs, the TOA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radiation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sv-S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slightly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positive in the Arctic.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62EF6-88D5-443F-8C00-8DF5E801BC7C}" type="slidenum">
              <a:rPr kumimoji="0" lang="sv-S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40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20908-6C5B-0848-A372-C9FAE2FAD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F42ED-C192-1447-B755-5829EBB58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C3442-4D70-6C42-A022-E0B8C717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37BBA-5EDE-7548-A3E1-6F5CF69E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EA983-F811-7E4D-A9DA-D623C236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72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4928-7732-F34A-9BB9-9E52AA1A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3F9CF-7869-1B4E-935C-C1957B415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E3E05-0249-E446-A4B5-37D9EC23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0F6E8-B4B6-CB4F-A139-F04D622C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3B29D-F6A8-C74B-B1D4-DE8B3EF3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4524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2303D-EF36-9146-B968-EAF73BC7D6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5B04E-EC50-2F42-92FB-A54DB916D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68DA-24C9-6F4D-830C-D342B02E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DF5C0-8DB4-6E45-ACCA-DE259F200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5E546-AF5F-9047-ACEB-DBC24096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01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7B56-6303-0348-B5F6-30C1D0D3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19CD-E26F-2745-A24E-185377F2C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1DFF2-856F-D041-8FBB-A73FC320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3FB8-5392-D542-8835-13BCC0FD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4DEB-D100-8042-95CC-7EFA823B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88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08E0-FDFD-8E44-ACD4-93859AC4B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3268-8B12-9A4B-99FB-5D324A125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5700-57D4-EC4C-87B0-60FC396B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E373C-BBA7-864D-A280-80CDFBBC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5773-5CB4-7049-AC29-FE789766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235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230DF-8D0D-E246-81D1-8E42DDAC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F2F0-9939-1F42-903F-B4E2BB3AF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C40F3-DD4F-3442-B657-A71120E0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464CC-70FB-4B4B-A6F9-A070F59FD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9A627-49F1-A349-8EB5-9F43EC6B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0F077-B9FB-8943-9573-EB7C4CDF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15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9DB4F-727F-0F4A-9AD6-DD9B56EB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89AE-6A8D-1743-8D84-5AD275C7F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C6BE3-C5F9-0448-90BD-5C002569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72AC0-E227-E64C-88BA-C5A45788B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4694E-09B5-264A-AA63-5B448ED91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7300C1-F7D9-3042-B5D6-6094821C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968FAF-93AE-7547-B483-3B3F516B8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A4501-C62F-2A4F-B678-98DDB4E1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5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3697-ED58-FB42-8D5A-DC02E8C31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8117E-D4BB-DA40-BE66-97183786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F17AB-6E0A-904A-A77A-E6BB5818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7E379-E120-B449-9C28-FDA49FEE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785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8835-0DA2-E945-8308-E9F85AC4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29279-7D23-3843-9828-DCAEB1C1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657A0-F243-B74B-94E9-4F458C19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15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0B30-8A75-B946-8E61-D917C512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66C9-A09D-864F-BBD2-F65CA9D1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F9E2B-E01D-8C43-9033-9EFA51BF8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9767-84C9-D84E-96E1-09D04D7A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3AF50-CAC7-3341-BFB4-D52D964B8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95FF-34E3-354C-AABA-6BEBE43F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044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EE0D-6859-084D-86EB-714C8566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D2166-C537-1A42-A3C8-0CCF3D395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BA94D-BF0F-EC41-9881-24D5EECE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03CAC-BB7F-A34E-A429-5A11DC53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52872-C625-E843-86B1-B23A21B6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A96CD-04C5-504E-98B4-50E4AF67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3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0A8C7-C5D2-0744-AF4A-B8F9C89E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7F41B-D02D-5347-80F3-D24009D54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5950-114E-D542-8B5F-351ACFCA7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94F8-C3D4-5840-8D31-F260483F1262}" type="datetimeFigureOut">
              <a:rPr lang="sv-SE" smtClean="0"/>
              <a:t>2021-05-09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16A86-0DC6-E440-A1EA-919CD771E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B5BE3-088F-ED44-8E2F-095B27B7D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15D1-5513-AB47-B0C3-7849D57FDF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02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799E-22E2-DF40-BEFA-CBE7FF6FB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82222" y="1133652"/>
            <a:ext cx="13366044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4400" dirty="0"/>
              <a:t>Co-</a:t>
            </a:r>
            <a:r>
              <a:rPr lang="sv-SE" sz="4400" dirty="0" err="1"/>
              <a:t>beneficial</a:t>
            </a:r>
            <a:r>
              <a:rPr lang="sv-SE" sz="4400" dirty="0"/>
              <a:t> Air </a:t>
            </a:r>
            <a:r>
              <a:rPr lang="sv-SE" sz="4400" dirty="0" err="1"/>
              <a:t>Quality</a:t>
            </a:r>
            <a:r>
              <a:rPr lang="sv-SE" sz="4400" dirty="0"/>
              <a:t> and </a:t>
            </a:r>
            <a:r>
              <a:rPr lang="sv-SE" sz="4400" dirty="0" err="1"/>
              <a:t>Climate</a:t>
            </a:r>
            <a:r>
              <a:rPr lang="sv-SE" sz="4400" dirty="0"/>
              <a:t> </a:t>
            </a:r>
            <a:r>
              <a:rPr lang="sv-SE" sz="4400" dirty="0" err="1"/>
              <a:t>Mitigation</a:t>
            </a:r>
            <a:endParaRPr lang="sv-S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03BA8-491A-5C4F-98B0-135E9B4DC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600" y="44148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sv-SE" b="1" dirty="0"/>
              <a:t>Hans- </a:t>
            </a:r>
            <a:r>
              <a:rPr lang="sv-SE" b="1" dirty="0" err="1"/>
              <a:t>Christen</a:t>
            </a:r>
            <a:r>
              <a:rPr lang="sv-SE" b="1" dirty="0"/>
              <a:t> Hansson </a:t>
            </a:r>
          </a:p>
          <a:p>
            <a:r>
              <a:rPr lang="sv-SE" dirty="0"/>
              <a:t>Stockholm University</a:t>
            </a:r>
          </a:p>
          <a:p>
            <a:r>
              <a:rPr lang="sv-SE" dirty="0"/>
              <a:t> Sweden 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72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4CE7-D24B-2741-903C-53500AB23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BC3D-4108-C845-89F1-6FA0F7D0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27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6F3A-E639-40A3-8AEB-E900244604F0}" type="slidenum">
              <a:rPr lang="sv-SE">
                <a:solidFill>
                  <a:srgbClr val="002F5F">
                    <a:tint val="75000"/>
                  </a:srgbClr>
                </a:solidFill>
                <a:latin typeface="Verdana"/>
              </a:rPr>
              <a:pPr/>
              <a:t>11</a:t>
            </a:fld>
            <a:endParaRPr lang="sv-SE">
              <a:solidFill>
                <a:srgbClr val="002F5F">
                  <a:tint val="75000"/>
                </a:srgbClr>
              </a:solidFill>
              <a:latin typeface="Verdana"/>
            </a:endParaRPr>
          </a:p>
        </p:txBody>
      </p:sp>
      <p:pic>
        <p:nvPicPr>
          <p:cNvPr id="7171" name="Picture 3" descr="C:\Users\aekma\Dropbox\artiklar\vidya\submission\Fig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5" r="49746" b="-2399"/>
          <a:stretch/>
        </p:blipFill>
        <p:spPr bwMode="auto">
          <a:xfrm>
            <a:off x="3078610" y="1887638"/>
            <a:ext cx="3125402" cy="21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5440" y="1447283"/>
            <a:ext cx="8892540" cy="3741191"/>
            <a:chOff x="539552" y="1916832"/>
            <a:chExt cx="8292346" cy="2847238"/>
          </a:xfrm>
        </p:grpSpPr>
        <p:pic>
          <p:nvPicPr>
            <p:cNvPr id="10" name="Picture 3" descr="C:\Users\aekma\Dropbox\artiklar\vidya\submission\Fig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745" b="-2399"/>
            <a:stretch/>
          </p:blipFill>
          <p:spPr bwMode="auto">
            <a:xfrm>
              <a:off x="539552" y="1916832"/>
              <a:ext cx="8292346" cy="2847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812359" y="4211795"/>
              <a:ext cx="385960" cy="22837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350" dirty="0">
                  <a:solidFill>
                    <a:srgbClr val="002F5F"/>
                  </a:solidFill>
                  <a:latin typeface="Gill Sans MT" panose="020B0502020104020203" pitchFamily="34" charset="0"/>
                </a:rPr>
                <a:t>[K]</a:t>
              </a:r>
              <a:endParaRPr lang="en-US" sz="1350" dirty="0">
                <a:solidFill>
                  <a:srgbClr val="002F5F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213904" y="914740"/>
            <a:ext cx="3913738" cy="36881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000" b="0" dirty="0">
                <a:solidFill>
                  <a:srgbClr val="000000"/>
                </a:solidFill>
                <a:latin typeface="Gill Sans MT" pitchFamily="34" charset="0"/>
              </a:rPr>
              <a:t>Surface </a:t>
            </a:r>
            <a:r>
              <a:rPr lang="sv-SE" sz="2000" b="0" dirty="0" err="1">
                <a:solidFill>
                  <a:srgbClr val="000000"/>
                </a:solidFill>
                <a:latin typeface="Gill Sans MT" pitchFamily="34" charset="0"/>
              </a:rPr>
              <a:t>temperature</a:t>
            </a:r>
            <a:r>
              <a:rPr lang="sv-SE" sz="2000" b="0" dirty="0">
                <a:solidFill>
                  <a:srgbClr val="000000"/>
                </a:solidFill>
                <a:latin typeface="Gill Sans MT" pitchFamily="34" charset="0"/>
              </a:rPr>
              <a:t> </a:t>
            </a:r>
            <a:r>
              <a:rPr lang="sv-SE" sz="2000" b="0" dirty="0" err="1">
                <a:solidFill>
                  <a:srgbClr val="000000"/>
                </a:solidFill>
                <a:latin typeface="Gill Sans MT" pitchFamily="34" charset="0"/>
              </a:rPr>
              <a:t>change</a:t>
            </a:r>
            <a:endParaRPr lang="sv-SE" sz="2000" b="0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9044" y="3561823"/>
            <a:ext cx="70884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[Wm</a:t>
            </a:r>
            <a:r>
              <a:rPr lang="sv-SE" sz="1350" baseline="30000" dirty="0">
                <a:solidFill>
                  <a:srgbClr val="002F5F"/>
                </a:solidFill>
                <a:latin typeface="Gill Sans MT" panose="020B0502020104020203" pitchFamily="34" charset="0"/>
              </a:rPr>
              <a:t>-2</a:t>
            </a:r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]</a:t>
            </a:r>
            <a:endParaRPr lang="en-US" sz="1350" dirty="0">
              <a:solidFill>
                <a:srgbClr val="002F5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ruta 3"/>
          <p:cNvSpPr txBox="1"/>
          <p:nvPr/>
        </p:nvSpPr>
        <p:spPr>
          <a:xfrm>
            <a:off x="2049392" y="5173335"/>
            <a:ext cx="607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F5F"/>
                </a:solidFill>
                <a:latin typeface="Gill Sans MT" panose="020B0502020104020203" pitchFamily="34" charset="0"/>
              </a:rPr>
              <a:t>Dotted areas indicate significance at 95% level (student’s t-test)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29841" y="826036"/>
            <a:ext cx="2978088" cy="550193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2000" b="0" dirty="0">
                <a:solidFill>
                  <a:srgbClr val="000000"/>
                </a:solidFill>
                <a:latin typeface="Gill Sans MT" pitchFamily="34" charset="0"/>
              </a:rPr>
              <a:t>Top of the atmosphere</a:t>
            </a:r>
          </a:p>
          <a:p>
            <a:pPr algn="ctr"/>
            <a:r>
              <a:rPr lang="sv-SE" sz="2000" b="0" dirty="0">
                <a:solidFill>
                  <a:srgbClr val="000000"/>
                </a:solidFill>
                <a:latin typeface="Gill Sans MT" pitchFamily="34" charset="0"/>
              </a:rPr>
              <a:t> net radiation change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903642" y="133565"/>
            <a:ext cx="8562213" cy="854869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550" dirty="0" err="1">
                <a:latin typeface="Gill Sans MT" pitchFamily="34" charset="0"/>
              </a:rPr>
              <a:t>Effect</a:t>
            </a:r>
            <a:r>
              <a:rPr lang="sv-SE" sz="2550" dirty="0">
                <a:latin typeface="Gill Sans MT" pitchFamily="34" charset="0"/>
              </a:rPr>
              <a:t> of </a:t>
            </a:r>
            <a:r>
              <a:rPr lang="sv-SE" sz="2550" dirty="0" err="1">
                <a:latin typeface="Gill Sans MT" pitchFamily="34" charset="0"/>
              </a:rPr>
              <a:t>reduced</a:t>
            </a:r>
            <a:r>
              <a:rPr lang="sv-SE" sz="2550" dirty="0">
                <a:latin typeface="Gill Sans MT" pitchFamily="34" charset="0"/>
              </a:rPr>
              <a:t> </a:t>
            </a:r>
            <a:r>
              <a:rPr lang="sv-SE" sz="2550" dirty="0" err="1">
                <a:latin typeface="Gill Sans MT" pitchFamily="34" charset="0"/>
              </a:rPr>
              <a:t>European</a:t>
            </a:r>
            <a:r>
              <a:rPr lang="sv-SE" sz="2550" dirty="0">
                <a:latin typeface="Gill Sans MT" pitchFamily="34" charset="0"/>
              </a:rPr>
              <a:t> SO</a:t>
            </a:r>
            <a:r>
              <a:rPr lang="sv-SE" sz="2550" baseline="-25000" dirty="0">
                <a:latin typeface="Gill Sans MT" pitchFamily="34" charset="0"/>
              </a:rPr>
              <a:t>2</a:t>
            </a:r>
            <a:r>
              <a:rPr lang="sv-SE" sz="2550" dirty="0">
                <a:latin typeface="Gill Sans MT" pitchFamily="34" charset="0"/>
              </a:rPr>
              <a:t> emissions 1980-2005 </a:t>
            </a:r>
          </a:p>
          <a:p>
            <a:endParaRPr lang="sv-SE" sz="2100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016728"/>
            <a:ext cx="9281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Acosta Navarro et al. (2016)</a:t>
            </a:r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. See </a:t>
            </a:r>
            <a:r>
              <a:rPr lang="sv-SE" sz="1350" dirty="0" err="1">
                <a:solidFill>
                  <a:srgbClr val="002F5F"/>
                </a:solidFill>
                <a:latin typeface="Gill Sans MT" panose="020B0502020104020203" pitchFamily="34" charset="0"/>
              </a:rPr>
              <a:t>also</a:t>
            </a:r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 </a:t>
            </a:r>
            <a:r>
              <a:rPr lang="sv-SE" sz="1350" dirty="0" err="1">
                <a:solidFill>
                  <a:srgbClr val="002F5F"/>
                </a:solidFill>
                <a:latin typeface="Gill Sans MT" panose="020B0502020104020203" pitchFamily="34" charset="0"/>
              </a:rPr>
              <a:t>Shindell</a:t>
            </a:r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 and </a:t>
            </a:r>
            <a:r>
              <a:rPr lang="sv-SE" sz="1350" dirty="0" err="1">
                <a:solidFill>
                  <a:srgbClr val="002F5F"/>
                </a:solidFill>
                <a:latin typeface="Gill Sans MT" panose="020B0502020104020203" pitchFamily="34" charset="0"/>
              </a:rPr>
              <a:t>Faluvegi</a:t>
            </a:r>
            <a:r>
              <a:rPr lang="sv-SE" sz="1350" dirty="0">
                <a:solidFill>
                  <a:srgbClr val="002F5F"/>
                </a:solidFill>
                <a:latin typeface="Gill Sans MT" panose="020B0502020104020203" pitchFamily="34" charset="0"/>
              </a:rPr>
              <a:t> (2009); Yang et al. (2014);  Westervelt et al. (2015);  Gagné et al. (2015)</a:t>
            </a:r>
            <a:endParaRPr lang="en-US" sz="1350" dirty="0">
              <a:solidFill>
                <a:srgbClr val="002F5F"/>
              </a:solidFill>
              <a:latin typeface="Gill Sans MT" panose="020B0502020104020203" pitchFamily="34" charset="0"/>
            </a:endParaRPr>
          </a:p>
          <a:p>
            <a:endParaRPr lang="en-US" sz="1350" dirty="0">
              <a:solidFill>
                <a:srgbClr val="002F5F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B2313-E412-4744-911F-4E7FB4A6BA0B}"/>
              </a:ext>
            </a:extLst>
          </p:cNvPr>
          <p:cNvSpPr/>
          <p:nvPr/>
        </p:nvSpPr>
        <p:spPr>
          <a:xfrm>
            <a:off x="6347460" y="826036"/>
            <a:ext cx="4320540" cy="4260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7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55569" y="944726"/>
            <a:ext cx="8730755" cy="854869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1F497D"/>
                </a:solidFill>
                <a:latin typeface="Gill Sans MT" panose="020B0502020104020203" pitchFamily="34" charset="0"/>
              </a:rPr>
              <a:t>Temperature change per unit emission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00" b="1" dirty="0">
                <a:solidFill>
                  <a:srgbClr val="1F497D"/>
                </a:solidFill>
                <a:latin typeface="Gill Sans MT" panose="020B0502020104020203" pitchFamily="34" charset="0"/>
              </a:rPr>
              <a:t>(simulations using </a:t>
            </a:r>
            <a:r>
              <a:rPr lang="en-GB" sz="2100" b="1" dirty="0" err="1">
                <a:solidFill>
                  <a:srgbClr val="1F497D"/>
                </a:solidFill>
                <a:latin typeface="Gill Sans MT" panose="020B0502020104020203" pitchFamily="34" charset="0"/>
              </a:rPr>
              <a:t>NorESM</a:t>
            </a:r>
            <a:r>
              <a:rPr lang="en-GB" sz="2100" b="1" dirty="0">
                <a:solidFill>
                  <a:srgbClr val="1F497D"/>
                </a:solidFill>
                <a:latin typeface="Gill Sans MT" panose="020B0502020104020203" pitchFamily="34" charset="0"/>
              </a:rPr>
              <a:t>)</a:t>
            </a:r>
            <a:endParaRPr lang="sv-SE" sz="2100" b="1" kern="0" dirty="0">
              <a:solidFill>
                <a:srgbClr val="1F497D"/>
              </a:solidFill>
              <a:latin typeface="Gill Sans MT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5" r="51257" b="48399"/>
          <a:stretch/>
        </p:blipFill>
        <p:spPr>
          <a:xfrm>
            <a:off x="8031624" y="2186021"/>
            <a:ext cx="2636376" cy="1559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99" b="7359"/>
          <a:stretch/>
        </p:blipFill>
        <p:spPr>
          <a:xfrm>
            <a:off x="2719531" y="2232568"/>
            <a:ext cx="2879722" cy="35439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1438407" y="3541740"/>
            <a:ext cx="1643079" cy="330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26" charset="-128"/>
                <a:sym typeface="Helvetica Neue"/>
              </a:rPr>
              <a:t>[</a:t>
            </a:r>
            <a:r>
              <a:rPr lang="en-US" sz="1650" b="1" baseline="30000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650" b="1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1650" b="1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TgS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year</a:t>
            </a:r>
            <a:r>
              <a:rPr lang="en-US" sz="1650" b="1" baseline="30000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8" r="51257"/>
          <a:stretch/>
        </p:blipFill>
        <p:spPr>
          <a:xfrm>
            <a:off x="5893408" y="3783780"/>
            <a:ext cx="2636376" cy="1774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7711" r="53806" b="71277"/>
          <a:stretch/>
        </p:blipFill>
        <p:spPr>
          <a:xfrm>
            <a:off x="6179368" y="2246447"/>
            <a:ext cx="2212573" cy="14607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51385" r="51257" b="24973"/>
          <a:stretch/>
        </p:blipFill>
        <p:spPr>
          <a:xfrm>
            <a:off x="8352182" y="3766879"/>
            <a:ext cx="2315818" cy="16435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5179788" y="3405575"/>
            <a:ext cx="1825821" cy="3308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8100" tIns="38100" rIns="38100" bIns="38100" numCol="1" spcCol="38100" rtlCol="0" anchor="ctr">
            <a:spAutoFit/>
          </a:bodyPr>
          <a:lstStyle/>
          <a:p>
            <a:pPr algn="ctr" defTabSz="438150" hangingPunct="0"/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26" charset="-128"/>
                <a:sym typeface="Helvetica Neue"/>
              </a:rPr>
              <a:t>[</a:t>
            </a:r>
            <a:r>
              <a:rPr lang="en-US" sz="1650" b="1" baseline="30000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o</a:t>
            </a:r>
            <a:r>
              <a:rPr lang="en-US" sz="1650" b="1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C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1650" b="1" dirty="0" err="1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TgBC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 year</a:t>
            </a:r>
            <a:r>
              <a:rPr lang="en-US" sz="1650" b="1" baseline="30000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-1</a:t>
            </a:r>
            <a:r>
              <a:rPr lang="en-US" sz="1650" b="1" dirty="0">
                <a:solidFill>
                  <a:srgbClr val="002060"/>
                </a:solidFill>
                <a:latin typeface="Gill Sans MT" panose="020B0502020104020203" pitchFamily="34" charset="0"/>
                <a:ea typeface="Helvetica Neue"/>
                <a:cs typeface="Helvetica Neue"/>
                <a:sym typeface="Helvetica Neue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2178" y="1815386"/>
            <a:ext cx="1485471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Gill Sans MT" panose="020B0502020104020203" pitchFamily="34" charset="0"/>
              </a:rPr>
              <a:t>Effect of SO</a:t>
            </a:r>
            <a:r>
              <a:rPr lang="en-US" sz="1950" baseline="-25000" dirty="0">
                <a:latin typeface="Gill Sans MT" panose="020B0502020104020203" pitchFamily="34" charset="0"/>
              </a:rPr>
              <a:t>2</a:t>
            </a:r>
            <a:endParaRPr lang="en-US" sz="1950" dirty="0">
              <a:latin typeface="Gill Sans MT" panose="020B05020201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5201" y="1975742"/>
            <a:ext cx="1400512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>
                <a:latin typeface="Gill Sans MT" panose="020B0502020104020203" pitchFamily="34" charset="0"/>
              </a:rPr>
              <a:t>Effect of BC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8916390" y="5712130"/>
            <a:ext cx="1569934" cy="28862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latin typeface="Gill Sans MT" pitchFamily="34" charset="0"/>
              </a:rPr>
              <a:t>Sand et al. (2020)</a:t>
            </a:r>
            <a:endParaRPr lang="sv-SE" sz="1200" dirty="0">
              <a:latin typeface="Gill Sans MT" pitchFamily="34" charset="0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621972" y="5713009"/>
            <a:ext cx="2235529" cy="28862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2F5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Gill Sans MT" pitchFamily="34" charset="0"/>
              </a:rPr>
              <a:t>Lewinschal et al. (2019)</a:t>
            </a:r>
            <a:endParaRPr lang="sv-SE" sz="1200" dirty="0"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549" y="2563591"/>
            <a:ext cx="8265636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Climate neutral emission mix is possible!!</a:t>
            </a:r>
          </a:p>
          <a:p>
            <a:endParaRPr lang="en-US" sz="2100" dirty="0"/>
          </a:p>
          <a:p>
            <a:r>
              <a:rPr lang="en-US" sz="2100" dirty="0"/>
              <a:t>1 ton reduction of sulfur can be climate compensated by a 250 kg BC reduction.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6078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8F3D-D865-E54B-85B3-FCFA73D0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7"/>
            <a:ext cx="10515600" cy="1325563"/>
          </a:xfrm>
        </p:spPr>
        <p:txBody>
          <a:bodyPr/>
          <a:lstStyle/>
          <a:p>
            <a:r>
              <a:rPr lang="sv-SE" dirty="0"/>
              <a:t>AMAP </a:t>
            </a:r>
            <a:r>
              <a:rPr lang="sv-SE" dirty="0" err="1"/>
              <a:t>report</a:t>
            </a:r>
            <a:r>
              <a:rPr lang="sv-SE" dirty="0"/>
              <a:t> focus on AC and AC </a:t>
            </a:r>
            <a:r>
              <a:rPr lang="sv-SE" dirty="0" err="1"/>
              <a:t>observers</a:t>
            </a:r>
            <a:endParaRPr lang="sv-S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7CA2C-DED1-F149-9A74-CB18B048A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8749" y="2298362"/>
            <a:ext cx="146758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pic>
        <p:nvPicPr>
          <p:cNvPr id="1025" name="image64.png">
            <a:extLst>
              <a:ext uri="{FF2B5EF4-FFF2-40B4-BE49-F238E27FC236}">
                <a16:creationId xmlns:a16="http://schemas.microsoft.com/office/drawing/2014/main" id="{344E50C0-277E-DD48-B152-428B91B8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00" y="1809640"/>
            <a:ext cx="6351376" cy="491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AD4804-9E6E-6442-AC78-34AA61007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8749" y="6032162"/>
            <a:ext cx="1467585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603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69B5-81E7-6D4C-BDCD-EA50BF55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75" y="352599"/>
            <a:ext cx="11058917" cy="1325563"/>
          </a:xfrm>
        </p:spPr>
        <p:txBody>
          <a:bodyPr/>
          <a:lstStyle/>
          <a:p>
            <a:r>
              <a:rPr lang="en-US" dirty="0"/>
              <a:t>Analysis of SLCF’s influence on the Arctic climate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5AC4-5F07-E14E-999C-C861F24E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Five fully-coupled Earth system models used </a:t>
            </a:r>
            <a:r>
              <a:rPr lang="en-US" dirty="0" err="1"/>
              <a:t>NorESM-happi</a:t>
            </a:r>
            <a:r>
              <a:rPr lang="en-US" dirty="0"/>
              <a:t> (3 ensemble members), CESM2 (4 ensemble members), MRI-ESM2 (5 ensemble members), GISS-E2.1 (3 ensemble members), and UKESM1 (3 ensemble members) </a:t>
            </a:r>
          </a:p>
          <a:p>
            <a:endParaRPr lang="en-US" dirty="0"/>
          </a:p>
          <a:p>
            <a:r>
              <a:rPr lang="en-US" dirty="0"/>
              <a:t>CTMs; EMEP-MSCW, CAN-MPI and emulators, e.g. TM5-FASST</a:t>
            </a:r>
          </a:p>
          <a:p>
            <a:endParaRPr lang="en-US" dirty="0"/>
          </a:p>
          <a:p>
            <a:r>
              <a:rPr lang="en-US" dirty="0"/>
              <a:t>SLCF’s: S, BC, OC, CH</a:t>
            </a:r>
            <a:r>
              <a:rPr lang="en-US" baseline="-25000" dirty="0"/>
              <a:t>4</a:t>
            </a:r>
            <a:r>
              <a:rPr lang="en-US" dirty="0"/>
              <a:t> and O</a:t>
            </a:r>
            <a:r>
              <a:rPr lang="en-US" baseline="-25000" dirty="0"/>
              <a:t>3 </a:t>
            </a:r>
            <a:r>
              <a:rPr lang="en-US" dirty="0"/>
              <a:t>with precursors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F58F-9C23-F147-A351-B2629CB1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Emissions BC, SO</a:t>
            </a:r>
            <a:r>
              <a:rPr lang="sv-SE" baseline="-25000" dirty="0"/>
              <a:t>2</a:t>
            </a:r>
            <a:r>
              <a:rPr lang="sv-SE" dirty="0"/>
              <a:t> and CH</a:t>
            </a:r>
            <a:r>
              <a:rPr lang="sv-SE" baseline="-25000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A2038-983E-6B4B-83D5-11D5F5A6F2E5}"/>
              </a:ext>
            </a:extLst>
          </p:cNvPr>
          <p:cNvSpPr txBox="1"/>
          <p:nvPr/>
        </p:nvSpPr>
        <p:spPr>
          <a:xfrm>
            <a:off x="6134470" y="4378860"/>
            <a:ext cx="435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MFR assumes another 70% decrease  for BC, 50% for SO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for both Arctic council and observer countries.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AF829-7449-FD4B-9504-51F2EDF6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09" y="3924240"/>
            <a:ext cx="4584700" cy="275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FE35BD-840C-0D40-B248-1751924D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313" y="1310740"/>
            <a:ext cx="4584700" cy="2730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928C2F-E0E6-6949-B129-599235937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773" y="1553592"/>
            <a:ext cx="4572000" cy="244801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750400-3A9B-1345-B625-D451240DF073}"/>
              </a:ext>
            </a:extLst>
          </p:cNvPr>
          <p:cNvCxnSpPr>
            <a:cxnSpLocks/>
          </p:cNvCxnSpPr>
          <p:nvPr/>
        </p:nvCxnSpPr>
        <p:spPr>
          <a:xfrm>
            <a:off x="3219191" y="2242159"/>
            <a:ext cx="0" cy="122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38204A-DE22-1B47-A267-8BFB05453767}"/>
              </a:ext>
            </a:extLst>
          </p:cNvPr>
          <p:cNvCxnSpPr>
            <a:cxnSpLocks/>
          </p:cNvCxnSpPr>
          <p:nvPr/>
        </p:nvCxnSpPr>
        <p:spPr>
          <a:xfrm>
            <a:off x="3384117" y="5012493"/>
            <a:ext cx="0" cy="122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2E753-216A-1B47-997E-CD41CD2B9C52}"/>
              </a:ext>
            </a:extLst>
          </p:cNvPr>
          <p:cNvCxnSpPr>
            <a:cxnSpLocks/>
          </p:cNvCxnSpPr>
          <p:nvPr/>
        </p:nvCxnSpPr>
        <p:spPr>
          <a:xfrm>
            <a:off x="8183663" y="2258861"/>
            <a:ext cx="0" cy="1227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DD59B56-76AF-DB41-8EB0-86C6874E5A52}"/>
              </a:ext>
            </a:extLst>
          </p:cNvPr>
          <p:cNvSpPr txBox="1"/>
          <p:nvPr/>
        </p:nvSpPr>
        <p:spPr>
          <a:xfrm>
            <a:off x="7014575" y="5787025"/>
            <a:ext cx="142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Source; IIASA</a:t>
            </a:r>
          </a:p>
        </p:txBody>
      </p:sp>
    </p:spTree>
    <p:extLst>
      <p:ext uri="{BB962C8B-B14F-4D97-AF65-F5344CB8AC3E}">
        <p14:creationId xmlns:p14="http://schemas.microsoft.com/office/powerpoint/2010/main" val="400143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2253-F2A9-1645-BDB9-7659C2BE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13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Earlier results corroborated!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5E78-3243-7549-A752-4E318AD9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66"/>
            <a:ext cx="10515600" cy="5514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Past climate changes in the Arctic, 1990-2015, due to increasing CO</a:t>
            </a:r>
            <a:r>
              <a:rPr lang="en-US" baseline="-25000" dirty="0"/>
              <a:t>2</a:t>
            </a:r>
            <a:r>
              <a:rPr lang="en-US" dirty="0"/>
              <a:t> and decreasing SO</a:t>
            </a:r>
            <a:r>
              <a:rPr lang="en-US" baseline="-25000" dirty="0"/>
              <a:t>2</a:t>
            </a:r>
            <a:r>
              <a:rPr lang="en-US" dirty="0"/>
              <a:t> emissions. Half of the temperature increase of about 2-2.5 degrees C can be due to the SO</a:t>
            </a:r>
            <a:r>
              <a:rPr lang="en-US" baseline="-25000" dirty="0"/>
              <a:t>2</a:t>
            </a:r>
            <a:r>
              <a:rPr lang="en-US" dirty="0"/>
              <a:t> emission decrease! As the emission changes of other SLCF’s were relatively quite small.</a:t>
            </a:r>
          </a:p>
          <a:p>
            <a:endParaRPr lang="en-US" dirty="0"/>
          </a:p>
          <a:p>
            <a:r>
              <a:rPr lang="en-US" dirty="0"/>
              <a:t>Two scenarios CLE and MFR, 2015 – 2050, using SSP2-4.5 CO</a:t>
            </a:r>
            <a:r>
              <a:rPr lang="en-US" baseline="-25000" dirty="0"/>
              <a:t>2</a:t>
            </a:r>
            <a:r>
              <a:rPr lang="en-US" dirty="0"/>
              <a:t> scenario as base show a further strong influence of SLCF’s on Arctic temperatures:</a:t>
            </a:r>
          </a:p>
          <a:p>
            <a:pPr lvl="1"/>
            <a:r>
              <a:rPr lang="en-US" sz="2800" dirty="0"/>
              <a:t>CLE at 2050: CO</a:t>
            </a:r>
            <a:r>
              <a:rPr lang="en-US" sz="2800" baseline="-25000" dirty="0"/>
              <a:t>2</a:t>
            </a:r>
            <a:r>
              <a:rPr lang="en-US" sz="2800" dirty="0"/>
              <a:t> +1.2℃ , SO</a:t>
            </a:r>
            <a:r>
              <a:rPr lang="en-US" sz="2800" baseline="-25000" dirty="0"/>
              <a:t>4</a:t>
            </a:r>
            <a:r>
              <a:rPr lang="en-US" sz="2800" dirty="0"/>
              <a:t> +0.4℃, BC -0.15℃ and CH</a:t>
            </a:r>
            <a:r>
              <a:rPr lang="en-US" sz="2800" baseline="-25000" dirty="0"/>
              <a:t>4 </a:t>
            </a:r>
            <a:r>
              <a:rPr lang="en-US" sz="2800" dirty="0"/>
              <a:t>+0,15℃. Total: +1.6℃ </a:t>
            </a:r>
          </a:p>
          <a:p>
            <a:pPr lvl="1"/>
            <a:r>
              <a:rPr lang="en-US" sz="2800" dirty="0"/>
              <a:t>MFR assumes a further 70% decrease  for BC, 50% for SO</a:t>
            </a:r>
            <a:r>
              <a:rPr lang="en-US" sz="2800" baseline="-25000" dirty="0"/>
              <a:t>2</a:t>
            </a:r>
            <a:r>
              <a:rPr lang="en-US" sz="2800" dirty="0"/>
              <a:t> and CH</a:t>
            </a:r>
            <a:r>
              <a:rPr lang="en-US" sz="2800" baseline="-25000" dirty="0"/>
              <a:t>4</a:t>
            </a:r>
            <a:r>
              <a:rPr lang="en-US" sz="2800" dirty="0"/>
              <a:t> for both Arctic council and observer countries.</a:t>
            </a:r>
          </a:p>
          <a:p>
            <a:pPr lvl="1"/>
            <a:r>
              <a:rPr lang="en-US" sz="2800" dirty="0"/>
              <a:t>MFR-CLE at 2050: SO</a:t>
            </a:r>
            <a:r>
              <a:rPr lang="en-US" sz="2800" baseline="-25000" dirty="0"/>
              <a:t>4</a:t>
            </a:r>
            <a:r>
              <a:rPr lang="en-US" sz="2800" dirty="0"/>
              <a:t> +0.12℃, BC -0.11℃ and CH</a:t>
            </a:r>
            <a:r>
              <a:rPr lang="en-US" sz="2800" baseline="-25000" dirty="0"/>
              <a:t>4 </a:t>
            </a:r>
            <a:r>
              <a:rPr lang="en-US" sz="2800" dirty="0"/>
              <a:t>-0.16℃. </a:t>
            </a:r>
          </a:p>
          <a:p>
            <a:pPr marL="457200" lvl="1" indent="0">
              <a:buNone/>
            </a:pPr>
            <a:r>
              <a:rPr lang="en-US" sz="2800" dirty="0"/>
              <a:t>   Total: -0.13℃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2257D-07C5-2E4F-8E3F-9BB45389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8" y="961370"/>
            <a:ext cx="7263990" cy="4030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D8545E-5F32-1941-8761-E72A7B3EA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673" y="914399"/>
            <a:ext cx="8498743" cy="47205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7E3F3-4945-C649-A13D-0A56C7F8C255}"/>
              </a:ext>
            </a:extLst>
          </p:cNvPr>
          <p:cNvSpPr txBox="1"/>
          <p:nvPr/>
        </p:nvSpPr>
        <p:spPr>
          <a:xfrm>
            <a:off x="8317284" y="2693097"/>
            <a:ext cx="162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Warming</a:t>
            </a:r>
            <a:r>
              <a:rPr lang="sv-SE" dirty="0"/>
              <a:t> Arctic</a:t>
            </a:r>
          </a:p>
        </p:txBody>
      </p:sp>
      <p:sp>
        <p:nvSpPr>
          <p:cNvPr id="3" name="Up-Down Arrow 2">
            <a:extLst>
              <a:ext uri="{FF2B5EF4-FFF2-40B4-BE49-F238E27FC236}">
                <a16:creationId xmlns:a16="http://schemas.microsoft.com/office/drawing/2014/main" id="{D80CEA02-FE23-6340-B47A-826CDD2CD5AC}"/>
              </a:ext>
            </a:extLst>
          </p:cNvPr>
          <p:cNvSpPr/>
          <p:nvPr/>
        </p:nvSpPr>
        <p:spPr>
          <a:xfrm>
            <a:off x="8392440" y="3544867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C5E76-ACFA-4540-B644-C519A05E5134}"/>
              </a:ext>
            </a:extLst>
          </p:cNvPr>
          <p:cNvSpPr txBox="1"/>
          <p:nvPr/>
        </p:nvSpPr>
        <p:spPr>
          <a:xfrm>
            <a:off x="9006214" y="3544867"/>
            <a:ext cx="1043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Regional </a:t>
            </a:r>
          </a:p>
          <a:p>
            <a:r>
              <a:rPr lang="sv-SE" dirty="0" err="1"/>
              <a:t>proceses</a:t>
            </a:r>
            <a:endParaRPr lang="sv-SE" dirty="0"/>
          </a:p>
          <a:p>
            <a:r>
              <a:rPr lang="sv-SE" dirty="0" err="1"/>
              <a:t>amplify</a:t>
            </a:r>
            <a:endParaRPr lang="sv-SE" dirty="0"/>
          </a:p>
          <a:p>
            <a:r>
              <a:rPr lang="sv-SE" dirty="0" err="1"/>
              <a:t>warming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84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42ED-08E7-054A-A0F2-E306CF832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Impact on PM2.5 concentrations and health compared to 2015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C4EB1E-54E0-8A43-A1E7-80B206470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130892"/>
              </p:ext>
            </p:extLst>
          </p:nvPr>
        </p:nvGraphicFramePr>
        <p:xfrm>
          <a:off x="838200" y="1825625"/>
          <a:ext cx="10515600" cy="19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36033184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9189195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871783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400" dirty="0"/>
                        <a:t>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CLE at 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MFR at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006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Arctic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57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AC </a:t>
                      </a:r>
                      <a:r>
                        <a:rPr lang="sv-SE" dirty="0" err="1"/>
                        <a:t>east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72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AC </a:t>
                      </a:r>
                      <a:r>
                        <a:rPr lang="sv-SE" dirty="0" err="1"/>
                        <a:t>west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085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AC </a:t>
                      </a:r>
                      <a:r>
                        <a:rPr lang="sv-SE" dirty="0" err="1"/>
                        <a:t>observers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-75%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58388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B42CE2-2390-8D40-9F83-98C1515D0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27343"/>
              </p:ext>
            </p:extLst>
          </p:nvPr>
        </p:nvGraphicFramePr>
        <p:xfrm>
          <a:off x="867082" y="4314628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5411670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446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70564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Health </a:t>
                      </a:r>
                      <a:r>
                        <a:rPr lang="sv-SE" dirty="0" err="1"/>
                        <a:t>impact</a:t>
                      </a:r>
                      <a:r>
                        <a:rPr lang="sv-SE" dirty="0"/>
                        <a:t>,</a:t>
                      </a:r>
                    </a:p>
                    <a:p>
                      <a:r>
                        <a:rPr lang="sv-SE" dirty="0"/>
                        <a:t> </a:t>
                      </a:r>
                      <a:r>
                        <a:rPr lang="sv-SE" dirty="0" err="1"/>
                        <a:t>premature</a:t>
                      </a:r>
                      <a:r>
                        <a:rPr lang="sv-SE" dirty="0"/>
                        <a:t> </a:t>
                      </a:r>
                      <a:r>
                        <a:rPr lang="sv-SE" dirty="0" err="1"/>
                        <a:t>death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CLE at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MFR at 2030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5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66 000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97 000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06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AC </a:t>
                      </a:r>
                      <a:r>
                        <a:rPr lang="sv-SE" dirty="0" err="1"/>
                        <a:t>observers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540 000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880 000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83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3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E3F4-F7BA-FC41-81A4-4100C054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181"/>
            <a:ext cx="10515600" cy="1325563"/>
          </a:xfrm>
        </p:spPr>
        <p:txBody>
          <a:bodyPr/>
          <a:lstStyle/>
          <a:p>
            <a:r>
              <a:rPr lang="sv-SE" dirty="0" err="1"/>
              <a:t>Conclusions</a:t>
            </a:r>
            <a:r>
              <a:rPr lang="sv-SE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0E05C-4BF0-DA45-9E81-491E9CDF1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7030"/>
            <a:ext cx="10515600" cy="44342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 air quality improvement mainly due to SO</a:t>
            </a:r>
            <a:r>
              <a:rPr lang="en-US" baseline="-25000" dirty="0"/>
              <a:t>2</a:t>
            </a:r>
            <a:r>
              <a:rPr lang="en-US" dirty="0"/>
              <a:t> emission decrease. Large climate penalty with a double temperature increase.</a:t>
            </a:r>
          </a:p>
          <a:p>
            <a:r>
              <a:rPr lang="en-US" dirty="0"/>
              <a:t>Huge gain in air quality with CLE scenario especially in Asia (about 0.5 million premature deaths). Another 0.5 million more with MFR.</a:t>
            </a:r>
          </a:p>
          <a:p>
            <a:r>
              <a:rPr lang="en-US" dirty="0"/>
              <a:t>About same climate penalty with CLE and MFR, 33 and 23% higher temperature increase compared with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  <a:p>
            <a:r>
              <a:rPr lang="en-US" dirty="0"/>
              <a:t>Climate mitigation calls for focus on reduction of BC and CH</a:t>
            </a:r>
            <a:r>
              <a:rPr lang="en-US" baseline="-25000" dirty="0"/>
              <a:t>4</a:t>
            </a:r>
            <a:r>
              <a:rPr lang="en-US" dirty="0"/>
              <a:t> emissions. While air quality mitigation calls for reduction of PM2.5 concentration.</a:t>
            </a:r>
          </a:p>
          <a:p>
            <a:r>
              <a:rPr lang="en-US" dirty="0"/>
              <a:t>Asian emissions dominate climate impact, while regional emissions affects the regional health impact.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0FF342-3310-2F45-A463-1D30AE5A20CB}"/>
              </a:ext>
            </a:extLst>
          </p:cNvPr>
          <p:cNvSpPr txBox="1"/>
          <p:nvPr/>
        </p:nvSpPr>
        <p:spPr>
          <a:xfrm>
            <a:off x="955585" y="5536507"/>
            <a:ext cx="981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Moral:  Air quality and climate mitigation have to be coordinated!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E88BA3-F6FB-5B4D-9986-36DC9C72A8A1}"/>
              </a:ext>
            </a:extLst>
          </p:cNvPr>
          <p:cNvSpPr/>
          <p:nvPr/>
        </p:nvSpPr>
        <p:spPr>
          <a:xfrm>
            <a:off x="838200" y="3369501"/>
            <a:ext cx="10515600" cy="207932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41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869</Words>
  <Application>Microsoft Macintosh PowerPoint</Application>
  <PresentationFormat>Widescreen</PresentationFormat>
  <Paragraphs>101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Gill Sans MT</vt:lpstr>
      <vt:lpstr>Helvetica Neue</vt:lpstr>
      <vt:lpstr>Verdana</vt:lpstr>
      <vt:lpstr>Office Theme</vt:lpstr>
      <vt:lpstr>Co-beneficial Air Quality and Climate Mitigation</vt:lpstr>
      <vt:lpstr>PowerPoint Presentation</vt:lpstr>
      <vt:lpstr>AMAP report focus on AC and AC observers</vt:lpstr>
      <vt:lpstr>Analysis of SLCF’s influence on the Arctic climate</vt:lpstr>
      <vt:lpstr>Emissions BC, SO2 and CH4</vt:lpstr>
      <vt:lpstr>Earlier results corroborated!</vt:lpstr>
      <vt:lpstr>PowerPoint Presentation</vt:lpstr>
      <vt:lpstr>Impact on PM2.5 concentrations and health compared to 2015</vt:lpstr>
      <vt:lpstr>Conclusions: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Co-beneficial Air Quality and Climate Mitigation</dc:title>
  <dc:creator>HC H</dc:creator>
  <cp:lastModifiedBy>HC H</cp:lastModifiedBy>
  <cp:revision>35</cp:revision>
  <dcterms:created xsi:type="dcterms:W3CDTF">2021-05-09T10:35:00Z</dcterms:created>
  <dcterms:modified xsi:type="dcterms:W3CDTF">2021-05-10T08:36:14Z</dcterms:modified>
</cp:coreProperties>
</file>